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Bernoru" charset="1" panose="00000A00000000000000"/>
      <p:regular r:id="rId19"/>
    </p:embeddedFont>
    <p:embeddedFont>
      <p:font typeface="Nunito Bold" charset="1" panose="00000800000000000000"/>
      <p:regular r:id="rId20"/>
    </p:embeddedFont>
    <p:embeddedFont>
      <p:font typeface="Nunito" charset="1" panose="000005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9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204541"/>
          </a:xfrm>
          <a:prstGeom prst="rect">
            <a:avLst/>
          </a:prstGeom>
          <a:solidFill>
            <a:srgbClr val="E9BB51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390931" y="283386"/>
            <a:ext cx="637769" cy="637769"/>
          </a:xfrm>
          <a:custGeom>
            <a:avLst/>
            <a:gdLst/>
            <a:ahLst/>
            <a:cxnLst/>
            <a:rect r="r" b="b" t="t" l="l"/>
            <a:pathLst>
              <a:path h="637769" w="637769">
                <a:moveTo>
                  <a:pt x="0" y="0"/>
                </a:moveTo>
                <a:lnTo>
                  <a:pt x="637769" y="0"/>
                </a:lnTo>
                <a:lnTo>
                  <a:pt x="637769" y="637769"/>
                </a:lnTo>
                <a:lnTo>
                  <a:pt x="0" y="6377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0" y="9677145"/>
            <a:ext cx="18288000" cy="609855"/>
          </a:xfrm>
          <a:prstGeom prst="rect">
            <a:avLst/>
          </a:prstGeom>
          <a:solidFill>
            <a:srgbClr val="E9BB51"/>
          </a:solidFill>
        </p:spPr>
      </p:sp>
      <p:sp>
        <p:nvSpPr>
          <p:cNvPr name="Freeform 5" id="5"/>
          <p:cNvSpPr/>
          <p:nvPr/>
        </p:nvSpPr>
        <p:spPr>
          <a:xfrm flipH="true" flipV="false" rot="0">
            <a:off x="709816" y="2238388"/>
            <a:ext cx="6545718" cy="6283889"/>
          </a:xfrm>
          <a:custGeom>
            <a:avLst/>
            <a:gdLst/>
            <a:ahLst/>
            <a:cxnLst/>
            <a:rect r="r" b="b" t="t" l="l"/>
            <a:pathLst>
              <a:path h="6283889" w="6545718">
                <a:moveTo>
                  <a:pt x="6545717" y="0"/>
                </a:moveTo>
                <a:lnTo>
                  <a:pt x="0" y="0"/>
                </a:lnTo>
                <a:lnTo>
                  <a:pt x="0" y="6283889"/>
                </a:lnTo>
                <a:lnTo>
                  <a:pt x="6545717" y="6283889"/>
                </a:lnTo>
                <a:lnTo>
                  <a:pt x="6545717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96568" y="5556273"/>
            <a:ext cx="2686107" cy="3197746"/>
          </a:xfrm>
          <a:custGeom>
            <a:avLst/>
            <a:gdLst/>
            <a:ahLst/>
            <a:cxnLst/>
            <a:rect r="r" b="b" t="t" l="l"/>
            <a:pathLst>
              <a:path h="3197746" w="2686107">
                <a:moveTo>
                  <a:pt x="0" y="0"/>
                </a:moveTo>
                <a:lnTo>
                  <a:pt x="2686106" y="0"/>
                </a:lnTo>
                <a:lnTo>
                  <a:pt x="2686106" y="3197746"/>
                </a:lnTo>
                <a:lnTo>
                  <a:pt x="0" y="31977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52705" y="2091322"/>
            <a:ext cx="9837916" cy="4798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00"/>
              </a:lnSpc>
            </a:pPr>
            <a:r>
              <a:rPr lang="en-US" b="true" sz="9300">
                <a:solidFill>
                  <a:srgbClr val="000000"/>
                </a:solidFill>
                <a:latin typeface="Bernoru"/>
                <a:ea typeface="Bernoru"/>
                <a:cs typeface="Bernoru"/>
                <a:sym typeface="Bernoru"/>
              </a:rPr>
              <a:t>H</a:t>
            </a:r>
            <a:r>
              <a:rPr lang="en-US" b="true" sz="9300">
                <a:solidFill>
                  <a:srgbClr val="765DC7"/>
                </a:solidFill>
                <a:latin typeface="Bernoru"/>
                <a:ea typeface="Bernoru"/>
                <a:cs typeface="Bernoru"/>
                <a:sym typeface="Bernoru"/>
              </a:rPr>
              <a:t>UMAN </a:t>
            </a:r>
            <a:r>
              <a:rPr lang="en-US" b="true" sz="9300">
                <a:solidFill>
                  <a:srgbClr val="000000"/>
                </a:solidFill>
                <a:latin typeface="Bernoru"/>
                <a:ea typeface="Bernoru"/>
                <a:cs typeface="Bernoru"/>
                <a:sym typeface="Bernoru"/>
              </a:rPr>
              <a:t>R</a:t>
            </a:r>
            <a:r>
              <a:rPr lang="en-US" b="true" sz="9300">
                <a:solidFill>
                  <a:srgbClr val="765DC7"/>
                </a:solidFill>
                <a:latin typeface="Bernoru"/>
                <a:ea typeface="Bernoru"/>
                <a:cs typeface="Bernoru"/>
                <a:sym typeface="Bernoru"/>
              </a:rPr>
              <a:t>ESOURCES </a:t>
            </a:r>
            <a:r>
              <a:rPr lang="en-US" b="true" sz="9300">
                <a:solidFill>
                  <a:srgbClr val="000000"/>
                </a:solidFill>
                <a:latin typeface="Bernoru"/>
                <a:ea typeface="Bernoru"/>
                <a:cs typeface="Bernoru"/>
                <a:sym typeface="Bernoru"/>
              </a:rPr>
              <a:t>D</a:t>
            </a:r>
            <a:r>
              <a:rPr lang="en-US" b="true" sz="9300">
                <a:solidFill>
                  <a:srgbClr val="765DC7"/>
                </a:solidFill>
                <a:latin typeface="Bernoru"/>
                <a:ea typeface="Bernoru"/>
                <a:cs typeface="Bernoru"/>
                <a:sym typeface="Bernoru"/>
              </a:rPr>
              <a:t>ATASET </a:t>
            </a:r>
            <a:r>
              <a:rPr lang="en-US" b="true" sz="9300">
                <a:solidFill>
                  <a:srgbClr val="000000"/>
                </a:solidFill>
                <a:latin typeface="Bernoru"/>
                <a:ea typeface="Bernoru"/>
                <a:cs typeface="Bernoru"/>
                <a:sym typeface="Bernoru"/>
              </a:rPr>
              <a:t>A</a:t>
            </a:r>
            <a:r>
              <a:rPr lang="en-US" b="true" sz="9300">
                <a:solidFill>
                  <a:srgbClr val="765DC7"/>
                </a:solidFill>
                <a:latin typeface="Bernoru"/>
                <a:ea typeface="Bernoru"/>
                <a:cs typeface="Bernoru"/>
                <a:sym typeface="Bernoru"/>
              </a:rPr>
              <a:t>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17557" y="323506"/>
            <a:ext cx="4922914" cy="497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Bernoru"/>
                <a:ea typeface="Bernoru"/>
                <a:cs typeface="Bernoru"/>
                <a:sym typeface="Bernoru"/>
              </a:rPr>
              <a:t>MAHMOUD ELANANY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99565" y="6747159"/>
            <a:ext cx="6944197" cy="600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Employee satisfaction and performance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1489" y="3564082"/>
            <a:ext cx="6208925" cy="5456093"/>
          </a:xfrm>
          <a:custGeom>
            <a:avLst/>
            <a:gdLst/>
            <a:ahLst/>
            <a:cxnLst/>
            <a:rect r="r" b="b" t="t" l="l"/>
            <a:pathLst>
              <a:path h="5456093" w="6208925">
                <a:moveTo>
                  <a:pt x="0" y="0"/>
                </a:moveTo>
                <a:lnTo>
                  <a:pt x="6208925" y="0"/>
                </a:lnTo>
                <a:lnTo>
                  <a:pt x="6208925" y="5456093"/>
                </a:lnTo>
                <a:lnTo>
                  <a:pt x="0" y="5456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-9525"/>
            <a:ext cx="9144000" cy="10296525"/>
            <a:chOff x="0" y="0"/>
            <a:chExt cx="2408296" cy="27118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8296" cy="2711842"/>
            </a:xfrm>
            <a:custGeom>
              <a:avLst/>
              <a:gdLst/>
              <a:ahLst/>
              <a:cxnLst/>
              <a:rect r="r" b="b" t="t" l="l"/>
              <a:pathLst>
                <a:path h="2711842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11842"/>
                  </a:lnTo>
                  <a:lnTo>
                    <a:pt x="0" y="2711842"/>
                  </a:lnTo>
                  <a:close/>
                </a:path>
              </a:pathLst>
            </a:custGeom>
            <a:solidFill>
              <a:srgbClr val="E063A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23825"/>
              <a:ext cx="2408296" cy="28356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4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58423" y="1631281"/>
            <a:ext cx="8435000" cy="843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00"/>
              </a:lnSpc>
              <a:spcBef>
                <a:spcPct val="0"/>
              </a:spcBef>
            </a:pPr>
            <a:r>
              <a:rPr lang="en-US" b="true" sz="6200">
                <a:solidFill>
                  <a:srgbClr val="765DC7"/>
                </a:solidFill>
                <a:latin typeface="Bernoru"/>
                <a:ea typeface="Bernoru"/>
                <a:cs typeface="Bernoru"/>
                <a:sym typeface="Bernoru"/>
              </a:rPr>
              <a:t>RECOMMENDATIONS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48892" y="3709006"/>
            <a:ext cx="7643897" cy="1034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49954" indent="-474977" lvl="1">
              <a:lnSpc>
                <a:spcPts val="3959"/>
              </a:lnSpc>
              <a:buFont typeface="Arial"/>
              <a:buChar char="•"/>
            </a:pPr>
            <a:r>
              <a:rPr lang="en-US" b="true" sz="43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Strategies to improve job satisfaction.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48892" y="5943555"/>
            <a:ext cx="8547705" cy="1712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98823" indent="-399411" lvl="1">
              <a:lnSpc>
                <a:spcPts val="3329"/>
              </a:lnSpc>
              <a:buFont typeface="Arial"/>
              <a:buChar char="•"/>
            </a:pPr>
            <a:r>
              <a:rPr lang="en-US" b="true" sz="36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Development of training and development programs for departments needing improvement.</a:t>
            </a:r>
          </a:p>
          <a:p>
            <a:pPr algn="ctr">
              <a:lnSpc>
                <a:spcPts val="332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-84297" y="2569816"/>
            <a:ext cx="7697855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3200" b="tru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Recommendations Based on Analysis: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80251" y="776298"/>
            <a:ext cx="11327499" cy="1339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999"/>
              </a:lnSpc>
              <a:spcBef>
                <a:spcPct val="0"/>
              </a:spcBef>
            </a:pPr>
            <a:r>
              <a:rPr lang="en-US" b="true" sz="9999">
                <a:solidFill>
                  <a:srgbClr val="765DC7"/>
                </a:solidFill>
                <a:latin typeface="Bernoru"/>
                <a:ea typeface="Bernoru"/>
                <a:cs typeface="Bernoru"/>
                <a:sym typeface="Bernoru"/>
              </a:rPr>
              <a:t>CONCLUSION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29298" y="4851436"/>
            <a:ext cx="6687813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4500" b="tru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Summary of the Project:</a:t>
            </a:r>
          </a:p>
          <a:p>
            <a:pPr algn="ctr">
              <a:lnSpc>
                <a:spcPts val="450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505836" y="5933294"/>
            <a:ext cx="6134736" cy="260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 comprehensive analysis of data was performed.</a:t>
            </a:r>
          </a:p>
          <a:p>
            <a:pPr algn="just">
              <a:lnSpc>
                <a:spcPts val="2999"/>
              </a:lnSpc>
            </a:pPr>
          </a:p>
          <a:p>
            <a:pPr algn="just">
              <a:lnSpc>
                <a:spcPts val="2999"/>
              </a:lnSpc>
            </a:pPr>
          </a:p>
          <a:p>
            <a:pPr algn="just"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The findings provide valuable insights to support decision-making.</a:t>
            </a:r>
          </a:p>
          <a:p>
            <a:pPr algn="just">
              <a:lnSpc>
                <a:spcPts val="2999"/>
              </a:lnSpc>
            </a:pPr>
          </a:p>
        </p:txBody>
      </p:sp>
      <p:sp>
        <p:nvSpPr>
          <p:cNvPr name="AutoShape 5" id="5"/>
          <p:cNvSpPr/>
          <p:nvPr/>
        </p:nvSpPr>
        <p:spPr>
          <a:xfrm rot="0">
            <a:off x="0" y="9691677"/>
            <a:ext cx="18288000" cy="595323"/>
          </a:xfrm>
          <a:prstGeom prst="rect">
            <a:avLst/>
          </a:prstGeom>
          <a:solidFill>
            <a:srgbClr val="E063A0"/>
          </a:solidFill>
        </p:spPr>
      </p:sp>
      <p:sp>
        <p:nvSpPr>
          <p:cNvPr name="AutoShape 6" id="6"/>
          <p:cNvSpPr/>
          <p:nvPr/>
        </p:nvSpPr>
        <p:spPr>
          <a:xfrm rot="0">
            <a:off x="0" y="0"/>
            <a:ext cx="18288000" cy="595323"/>
          </a:xfrm>
          <a:prstGeom prst="rect">
            <a:avLst/>
          </a:prstGeom>
          <a:solidFill>
            <a:srgbClr val="E063A0"/>
          </a:solidFill>
        </p:spPr>
      </p:sp>
      <p:sp>
        <p:nvSpPr>
          <p:cNvPr name="Freeform 7" id="7"/>
          <p:cNvSpPr/>
          <p:nvPr/>
        </p:nvSpPr>
        <p:spPr>
          <a:xfrm flipH="false" flipV="false" rot="0">
            <a:off x="10971455" y="2681396"/>
            <a:ext cx="5437996" cy="6445032"/>
          </a:xfrm>
          <a:custGeom>
            <a:avLst/>
            <a:gdLst/>
            <a:ahLst/>
            <a:cxnLst/>
            <a:rect r="r" b="b" t="t" l="l"/>
            <a:pathLst>
              <a:path h="6445032" w="5437996">
                <a:moveTo>
                  <a:pt x="0" y="0"/>
                </a:moveTo>
                <a:lnTo>
                  <a:pt x="5437995" y="0"/>
                </a:lnTo>
                <a:lnTo>
                  <a:pt x="5437995" y="6445032"/>
                </a:lnTo>
                <a:lnTo>
                  <a:pt x="0" y="6445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691677"/>
            <a:ext cx="18288000" cy="595323"/>
          </a:xfrm>
          <a:prstGeom prst="rect">
            <a:avLst/>
          </a:prstGeom>
          <a:solidFill>
            <a:srgbClr val="E9BB51"/>
          </a:solidFill>
        </p:spPr>
      </p:sp>
      <p:sp>
        <p:nvSpPr>
          <p:cNvPr name="AutoShape 3" id="3"/>
          <p:cNvSpPr/>
          <p:nvPr/>
        </p:nvSpPr>
        <p:spPr>
          <a:xfrm rot="0">
            <a:off x="0" y="0"/>
            <a:ext cx="18288000" cy="595323"/>
          </a:xfrm>
          <a:prstGeom prst="rect">
            <a:avLst/>
          </a:prstGeom>
          <a:solidFill>
            <a:srgbClr val="E9BB51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6635806" y="1753540"/>
            <a:ext cx="5016388" cy="4006840"/>
          </a:xfrm>
          <a:custGeom>
            <a:avLst/>
            <a:gdLst/>
            <a:ahLst/>
            <a:cxnLst/>
            <a:rect r="r" b="b" t="t" l="l"/>
            <a:pathLst>
              <a:path h="4006840" w="5016388">
                <a:moveTo>
                  <a:pt x="0" y="0"/>
                </a:moveTo>
                <a:lnTo>
                  <a:pt x="5016388" y="0"/>
                </a:lnTo>
                <a:lnTo>
                  <a:pt x="5016388" y="4006840"/>
                </a:lnTo>
                <a:lnTo>
                  <a:pt x="0" y="40068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73254" y="6496948"/>
            <a:ext cx="6888411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b="true" sz="450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Questions and Discussion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50091" y="7568988"/>
            <a:ext cx="6134736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99"/>
              </a:lnSpc>
            </a:pPr>
            <a:r>
              <a:rPr lang="en-US" b="true" sz="24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Invitation for questions and discussion.</a:t>
            </a:r>
          </a:p>
          <a:p>
            <a:pPr algn="just">
              <a:lnSpc>
                <a:spcPts val="2999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027713"/>
            <a:ext cx="18288000" cy="1259287"/>
          </a:xfrm>
          <a:prstGeom prst="rect">
            <a:avLst/>
          </a:prstGeom>
          <a:solidFill>
            <a:srgbClr val="E9BB51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393144"/>
            <a:ext cx="6577833" cy="5500713"/>
          </a:xfrm>
          <a:custGeom>
            <a:avLst/>
            <a:gdLst/>
            <a:ahLst/>
            <a:cxnLst/>
            <a:rect r="r" b="b" t="t" l="l"/>
            <a:pathLst>
              <a:path h="5500713" w="6577833">
                <a:moveTo>
                  <a:pt x="0" y="0"/>
                </a:moveTo>
                <a:lnTo>
                  <a:pt x="6577833" y="0"/>
                </a:lnTo>
                <a:lnTo>
                  <a:pt x="6577833" y="5500712"/>
                </a:lnTo>
                <a:lnTo>
                  <a:pt x="0" y="5500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606533" y="2697944"/>
            <a:ext cx="10039350" cy="4432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000"/>
              </a:lnSpc>
              <a:spcBef>
                <a:spcPct val="0"/>
              </a:spcBef>
            </a:pPr>
            <a:r>
              <a:rPr lang="en-US" b="true" sz="17000" u="none">
                <a:solidFill>
                  <a:srgbClr val="765DC7"/>
                </a:solidFill>
                <a:latin typeface="Bernoru"/>
                <a:ea typeface="Bernoru"/>
                <a:cs typeface="Bernoru"/>
                <a:sym typeface="Bernoru"/>
              </a:rPr>
              <a:t>THANK YOU!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606533" y="6997700"/>
            <a:ext cx="10039350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0"/>
              </a:lnSpc>
            </a:pPr>
            <a:r>
              <a:rPr lang="en-US" sz="3200" b="tru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Write a closing statement here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0" y="0"/>
            <a:ext cx="18288000" cy="1259287"/>
          </a:xfrm>
          <a:prstGeom prst="rect">
            <a:avLst/>
          </a:prstGeom>
          <a:solidFill>
            <a:srgbClr val="E9BB51"/>
          </a:solid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865050"/>
          </a:xfrm>
          <a:prstGeom prst="rect">
            <a:avLst/>
          </a:prstGeom>
          <a:solidFill>
            <a:srgbClr val="765DC7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3521801" y="2209332"/>
            <a:ext cx="3075257" cy="2229561"/>
          </a:xfrm>
          <a:custGeom>
            <a:avLst/>
            <a:gdLst/>
            <a:ahLst/>
            <a:cxnLst/>
            <a:rect r="r" b="b" t="t" l="l"/>
            <a:pathLst>
              <a:path h="2229561" w="3075257">
                <a:moveTo>
                  <a:pt x="0" y="0"/>
                </a:moveTo>
                <a:lnTo>
                  <a:pt x="3075257" y="0"/>
                </a:lnTo>
                <a:lnTo>
                  <a:pt x="3075257" y="2229561"/>
                </a:lnTo>
                <a:lnTo>
                  <a:pt x="0" y="22295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39964" y="6465334"/>
            <a:ext cx="3075257" cy="1902815"/>
          </a:xfrm>
          <a:custGeom>
            <a:avLst/>
            <a:gdLst/>
            <a:ahLst/>
            <a:cxnLst/>
            <a:rect r="r" b="b" t="t" l="l"/>
            <a:pathLst>
              <a:path h="1902815" w="3075257">
                <a:moveTo>
                  <a:pt x="0" y="0"/>
                </a:moveTo>
                <a:lnTo>
                  <a:pt x="3075257" y="0"/>
                </a:lnTo>
                <a:lnTo>
                  <a:pt x="3075257" y="1902815"/>
                </a:lnTo>
                <a:lnTo>
                  <a:pt x="0" y="19028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175094" y="6277514"/>
            <a:ext cx="2329978" cy="2193092"/>
          </a:xfrm>
          <a:custGeom>
            <a:avLst/>
            <a:gdLst/>
            <a:ahLst/>
            <a:cxnLst/>
            <a:rect r="r" b="b" t="t" l="l"/>
            <a:pathLst>
              <a:path h="2193092" w="2329978">
                <a:moveTo>
                  <a:pt x="0" y="0"/>
                </a:moveTo>
                <a:lnTo>
                  <a:pt x="2329978" y="0"/>
                </a:lnTo>
                <a:lnTo>
                  <a:pt x="2329978" y="2193091"/>
                </a:lnTo>
                <a:lnTo>
                  <a:pt x="0" y="21930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84856" y="2262140"/>
            <a:ext cx="3248885" cy="2176753"/>
          </a:xfrm>
          <a:custGeom>
            <a:avLst/>
            <a:gdLst/>
            <a:ahLst/>
            <a:cxnLst/>
            <a:rect r="r" b="b" t="t" l="l"/>
            <a:pathLst>
              <a:path h="2176753" w="3248885">
                <a:moveTo>
                  <a:pt x="0" y="0"/>
                </a:moveTo>
                <a:lnTo>
                  <a:pt x="3248885" y="0"/>
                </a:lnTo>
                <a:lnTo>
                  <a:pt x="3248885" y="2176753"/>
                </a:lnTo>
                <a:lnTo>
                  <a:pt x="0" y="21767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01072" y="4393000"/>
            <a:ext cx="6335988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50"/>
              </a:lnSpc>
              <a:spcBef>
                <a:spcPct val="0"/>
              </a:spcBef>
            </a:pPr>
            <a:r>
              <a:rPr lang="en-US" b="true" sz="450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51471" y="353088"/>
            <a:ext cx="11327499" cy="1339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99"/>
              </a:lnSpc>
              <a:spcBef>
                <a:spcPct val="0"/>
              </a:spcBef>
            </a:pPr>
            <a:r>
              <a:rPr lang="en-US" b="true" sz="9999">
                <a:solidFill>
                  <a:srgbClr val="000000"/>
                </a:solidFill>
                <a:latin typeface="Bernoru"/>
                <a:ea typeface="Bernoru"/>
                <a:cs typeface="Bernoru"/>
                <a:sym typeface="Bernoru"/>
              </a:rPr>
              <a:t>OBJECTIVES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50940" y="4393000"/>
            <a:ext cx="6335988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50"/>
              </a:lnSpc>
              <a:spcBef>
                <a:spcPct val="0"/>
              </a:spcBef>
            </a:pPr>
            <a:r>
              <a:rPr lang="en-US" b="true" sz="450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Project Goals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20344" y="8251530"/>
            <a:ext cx="6335988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50"/>
              </a:lnSpc>
              <a:spcBef>
                <a:spcPct val="0"/>
              </a:spcBef>
            </a:pPr>
            <a:r>
              <a:rPr lang="en-US" b="true" sz="450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Framework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70213" y="8270580"/>
            <a:ext cx="6335988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50"/>
              </a:lnSpc>
              <a:spcBef>
                <a:spcPct val="0"/>
              </a:spcBef>
            </a:pPr>
            <a:r>
              <a:rPr lang="en-US" b="true" sz="450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Results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40265" y="5297875"/>
            <a:ext cx="5838330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Clarification of what will be discussed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40265" y="9175455"/>
            <a:ext cx="5838330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Tools Used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90133" y="5297875"/>
            <a:ext cx="5838330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 glimpse of what needs to be analyzed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90133" y="9175455"/>
            <a:ext cx="5838330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with Screenshots charts from Tableau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2789116"/>
          </a:xfrm>
          <a:prstGeom prst="rect">
            <a:avLst/>
          </a:prstGeom>
          <a:solidFill>
            <a:srgbClr val="E9BB51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4433483" y="279777"/>
            <a:ext cx="3075257" cy="2229561"/>
          </a:xfrm>
          <a:custGeom>
            <a:avLst/>
            <a:gdLst/>
            <a:ahLst/>
            <a:cxnLst/>
            <a:rect r="r" b="b" t="t" l="l"/>
            <a:pathLst>
              <a:path h="2229561" w="3075257">
                <a:moveTo>
                  <a:pt x="0" y="0"/>
                </a:moveTo>
                <a:lnTo>
                  <a:pt x="3075257" y="0"/>
                </a:lnTo>
                <a:lnTo>
                  <a:pt x="3075257" y="2229561"/>
                </a:lnTo>
                <a:lnTo>
                  <a:pt x="0" y="22295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29630" y="815121"/>
            <a:ext cx="10389990" cy="1339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9999"/>
              </a:lnSpc>
              <a:spcBef>
                <a:spcPct val="0"/>
              </a:spcBef>
            </a:pPr>
            <a:r>
              <a:rPr lang="en-US" b="true" sz="9999">
                <a:solidFill>
                  <a:srgbClr val="000000"/>
                </a:solidFill>
                <a:latin typeface="Bernoru"/>
                <a:ea typeface="Bernoru"/>
                <a:cs typeface="Bernoru"/>
                <a:sym typeface="Bernoru"/>
              </a:rPr>
              <a:t>INTRODUCTION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993005"/>
            <a:ext cx="15191851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</a:pPr>
            <a:r>
              <a:rPr lang="en-US" sz="3200" spc="128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Purpose of the Project:</a:t>
            </a:r>
          </a:p>
          <a:p>
            <a:pPr algn="just">
              <a:lnSpc>
                <a:spcPts val="384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678279"/>
            <a:ext cx="15191851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128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To analyze employee data to understand the relationship between job satisfaction and performance.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835691"/>
            <a:ext cx="15191851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 spc="128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To provide insights that help decision-makers in the organization.</a:t>
            </a:r>
          </a:p>
          <a:p>
            <a:pPr algn="just">
              <a:lnSpc>
                <a:spcPts val="384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FF3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04196" y="2381311"/>
            <a:ext cx="4679609" cy="6456816"/>
            <a:chOff x="0" y="0"/>
            <a:chExt cx="7030514" cy="97005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030514" cy="9700541"/>
            </a:xfrm>
            <a:custGeom>
              <a:avLst/>
              <a:gdLst/>
              <a:ahLst/>
              <a:cxnLst/>
              <a:rect r="r" b="b" t="t" l="l"/>
              <a:pathLst>
                <a:path h="9700541" w="7030514">
                  <a:moveTo>
                    <a:pt x="6906054" y="59690"/>
                  </a:moveTo>
                  <a:cubicBezTo>
                    <a:pt x="6941614" y="59690"/>
                    <a:pt x="6970824" y="88900"/>
                    <a:pt x="6970824" y="124460"/>
                  </a:cubicBezTo>
                  <a:lnTo>
                    <a:pt x="6970824" y="9576081"/>
                  </a:lnTo>
                  <a:cubicBezTo>
                    <a:pt x="6970824" y="9611641"/>
                    <a:pt x="6941614" y="9640851"/>
                    <a:pt x="6906054" y="9640851"/>
                  </a:cubicBezTo>
                  <a:lnTo>
                    <a:pt x="124460" y="9640851"/>
                  </a:lnTo>
                  <a:cubicBezTo>
                    <a:pt x="88900" y="9640851"/>
                    <a:pt x="59690" y="9611641"/>
                    <a:pt x="59690" y="957608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906054" y="59690"/>
                  </a:lnTo>
                  <a:moveTo>
                    <a:pt x="69060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576081"/>
                  </a:lnTo>
                  <a:cubicBezTo>
                    <a:pt x="0" y="9644662"/>
                    <a:pt x="55880" y="9700541"/>
                    <a:pt x="124460" y="9700541"/>
                  </a:cubicBezTo>
                  <a:lnTo>
                    <a:pt x="6906054" y="9700541"/>
                  </a:lnTo>
                  <a:cubicBezTo>
                    <a:pt x="6974634" y="9700541"/>
                    <a:pt x="7030514" y="9644662"/>
                    <a:pt x="7030514" y="9576081"/>
                  </a:cubicBezTo>
                  <a:lnTo>
                    <a:pt x="7030514" y="124460"/>
                  </a:lnTo>
                  <a:cubicBezTo>
                    <a:pt x="7030514" y="55880"/>
                    <a:pt x="6974634" y="0"/>
                    <a:pt x="6906054" y="0"/>
                  </a:cubicBezTo>
                  <a:close/>
                </a:path>
              </a:pathLst>
            </a:custGeom>
            <a:solidFill>
              <a:srgbClr val="E063A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45055" y="2381311"/>
            <a:ext cx="4679609" cy="6456816"/>
            <a:chOff x="0" y="0"/>
            <a:chExt cx="7030514" cy="97005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030514" cy="9700541"/>
            </a:xfrm>
            <a:custGeom>
              <a:avLst/>
              <a:gdLst/>
              <a:ahLst/>
              <a:cxnLst/>
              <a:rect r="r" b="b" t="t" l="l"/>
              <a:pathLst>
                <a:path h="9700541" w="7030514">
                  <a:moveTo>
                    <a:pt x="6906054" y="59690"/>
                  </a:moveTo>
                  <a:cubicBezTo>
                    <a:pt x="6941614" y="59690"/>
                    <a:pt x="6970824" y="88900"/>
                    <a:pt x="6970824" y="124460"/>
                  </a:cubicBezTo>
                  <a:lnTo>
                    <a:pt x="6970824" y="9576081"/>
                  </a:lnTo>
                  <a:cubicBezTo>
                    <a:pt x="6970824" y="9611641"/>
                    <a:pt x="6941614" y="9640851"/>
                    <a:pt x="6906054" y="9640851"/>
                  </a:cubicBezTo>
                  <a:lnTo>
                    <a:pt x="124460" y="9640851"/>
                  </a:lnTo>
                  <a:cubicBezTo>
                    <a:pt x="88900" y="9640851"/>
                    <a:pt x="59690" y="9611641"/>
                    <a:pt x="59690" y="957608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906054" y="59690"/>
                  </a:lnTo>
                  <a:moveTo>
                    <a:pt x="69060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576081"/>
                  </a:lnTo>
                  <a:cubicBezTo>
                    <a:pt x="0" y="9644662"/>
                    <a:pt x="55880" y="9700541"/>
                    <a:pt x="124460" y="9700541"/>
                  </a:cubicBezTo>
                  <a:lnTo>
                    <a:pt x="6906054" y="9700541"/>
                  </a:lnTo>
                  <a:cubicBezTo>
                    <a:pt x="6974634" y="9700541"/>
                    <a:pt x="7030514" y="9644662"/>
                    <a:pt x="7030514" y="9576081"/>
                  </a:cubicBezTo>
                  <a:lnTo>
                    <a:pt x="7030514" y="124460"/>
                  </a:lnTo>
                  <a:cubicBezTo>
                    <a:pt x="7030514" y="55880"/>
                    <a:pt x="6974634" y="0"/>
                    <a:pt x="6906054" y="0"/>
                  </a:cubicBezTo>
                  <a:close/>
                </a:path>
              </a:pathLst>
            </a:custGeom>
            <a:solidFill>
              <a:srgbClr val="E063A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163337" y="2381311"/>
            <a:ext cx="4679609" cy="6456816"/>
            <a:chOff x="0" y="0"/>
            <a:chExt cx="7030514" cy="97005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030514" cy="9700541"/>
            </a:xfrm>
            <a:custGeom>
              <a:avLst/>
              <a:gdLst/>
              <a:ahLst/>
              <a:cxnLst/>
              <a:rect r="r" b="b" t="t" l="l"/>
              <a:pathLst>
                <a:path h="9700541" w="7030514">
                  <a:moveTo>
                    <a:pt x="6906054" y="59690"/>
                  </a:moveTo>
                  <a:cubicBezTo>
                    <a:pt x="6941614" y="59690"/>
                    <a:pt x="6970824" y="88900"/>
                    <a:pt x="6970824" y="124460"/>
                  </a:cubicBezTo>
                  <a:lnTo>
                    <a:pt x="6970824" y="9576081"/>
                  </a:lnTo>
                  <a:cubicBezTo>
                    <a:pt x="6970824" y="9611641"/>
                    <a:pt x="6941614" y="9640851"/>
                    <a:pt x="6906054" y="9640851"/>
                  </a:cubicBezTo>
                  <a:lnTo>
                    <a:pt x="124460" y="9640851"/>
                  </a:lnTo>
                  <a:cubicBezTo>
                    <a:pt x="88900" y="9640851"/>
                    <a:pt x="59690" y="9611641"/>
                    <a:pt x="59690" y="957608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906054" y="59690"/>
                  </a:lnTo>
                  <a:moveTo>
                    <a:pt x="69060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576081"/>
                  </a:lnTo>
                  <a:cubicBezTo>
                    <a:pt x="0" y="9644662"/>
                    <a:pt x="55880" y="9700541"/>
                    <a:pt x="124460" y="9700541"/>
                  </a:cubicBezTo>
                  <a:lnTo>
                    <a:pt x="6906054" y="9700541"/>
                  </a:lnTo>
                  <a:cubicBezTo>
                    <a:pt x="6974634" y="9700541"/>
                    <a:pt x="7030514" y="9644662"/>
                    <a:pt x="7030514" y="9576081"/>
                  </a:cubicBezTo>
                  <a:lnTo>
                    <a:pt x="7030514" y="124460"/>
                  </a:lnTo>
                  <a:cubicBezTo>
                    <a:pt x="7030514" y="55880"/>
                    <a:pt x="6974634" y="0"/>
                    <a:pt x="6906054" y="0"/>
                  </a:cubicBezTo>
                  <a:close/>
                </a:path>
              </a:pathLst>
            </a:custGeom>
            <a:solidFill>
              <a:srgbClr val="E063A0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445055" y="721710"/>
            <a:ext cx="15397890" cy="1339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999"/>
              </a:lnSpc>
              <a:spcBef>
                <a:spcPct val="0"/>
              </a:spcBef>
            </a:pPr>
            <a:r>
              <a:rPr lang="en-US" b="true" sz="9999">
                <a:solidFill>
                  <a:srgbClr val="765DC7"/>
                </a:solidFill>
                <a:latin typeface="Bernoru"/>
                <a:ea typeface="Bernoru"/>
                <a:cs typeface="Bernoru"/>
                <a:sym typeface="Bernoru"/>
              </a:rPr>
              <a:t>PROJECT GOALS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458151" y="8963571"/>
            <a:ext cx="3362444" cy="587864"/>
            <a:chOff x="0" y="0"/>
            <a:chExt cx="1024054" cy="17903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24054" cy="179038"/>
            </a:xfrm>
            <a:custGeom>
              <a:avLst/>
              <a:gdLst/>
              <a:ahLst/>
              <a:cxnLst/>
              <a:rect r="r" b="b" t="t" l="l"/>
              <a:pathLst>
                <a:path h="179038" w="1024054">
                  <a:moveTo>
                    <a:pt x="0" y="0"/>
                  </a:moveTo>
                  <a:lnTo>
                    <a:pt x="1024054" y="0"/>
                  </a:lnTo>
                  <a:lnTo>
                    <a:pt x="1024054" y="179038"/>
                  </a:lnTo>
                  <a:lnTo>
                    <a:pt x="0" y="179038"/>
                  </a:lnTo>
                  <a:close/>
                </a:path>
              </a:pathLst>
            </a:custGeom>
            <a:solidFill>
              <a:srgbClr val="E063A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23825"/>
              <a:ext cx="1024054" cy="3028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4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950044" y="9026467"/>
            <a:ext cx="248983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pc="99">
                <a:solidFill>
                  <a:srgbClr val="000000"/>
                </a:solidFill>
                <a:latin typeface="Bernoru"/>
                <a:ea typeface="Bernoru"/>
                <a:cs typeface="Bernoru"/>
                <a:sym typeface="Bernoru"/>
              </a:rPr>
              <a:t>FEEDBACK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3708277" y="8838127"/>
            <a:ext cx="3630810" cy="505615"/>
            <a:chOff x="0" y="0"/>
            <a:chExt cx="4841081" cy="674153"/>
          </a:xfrm>
        </p:grpSpPr>
        <p:sp>
          <p:nvSpPr>
            <p:cNvPr name="AutoShape 14" id="14"/>
            <p:cNvSpPr/>
            <p:nvPr/>
          </p:nvSpPr>
          <p:spPr>
            <a:xfrm rot="0">
              <a:off x="0" y="619240"/>
              <a:ext cx="4841081" cy="0"/>
            </a:xfrm>
            <a:prstGeom prst="line">
              <a:avLst/>
            </a:prstGeom>
            <a:ln cap="flat" w="54914">
              <a:solidFill>
                <a:srgbClr val="E063A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" id="15"/>
            <p:cNvSpPr/>
            <p:nvPr/>
          </p:nvSpPr>
          <p:spPr>
            <a:xfrm rot="5400000">
              <a:off x="-295891" y="295891"/>
              <a:ext cx="646697" cy="0"/>
            </a:xfrm>
            <a:prstGeom prst="line">
              <a:avLst/>
            </a:prstGeom>
            <a:ln cap="flat" w="54914">
              <a:solidFill>
                <a:srgbClr val="E063A0"/>
              </a:solidFill>
              <a:prstDash val="solid"/>
              <a:headEnd type="triangle" len="med" w="lg"/>
              <a:tailEnd type="none" len="sm" w="sm"/>
            </a:ln>
          </p:spPr>
        </p:sp>
      </p:grpSp>
      <p:sp>
        <p:nvSpPr>
          <p:cNvPr name="AutoShape 16" id="16"/>
          <p:cNvSpPr/>
          <p:nvPr/>
        </p:nvSpPr>
        <p:spPr>
          <a:xfrm rot="0">
            <a:off x="10899277" y="9302557"/>
            <a:ext cx="3630810" cy="0"/>
          </a:xfrm>
          <a:prstGeom prst="line">
            <a:avLst/>
          </a:prstGeom>
          <a:ln cap="flat" w="38100">
            <a:solidFill>
              <a:srgbClr val="E063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5400000">
            <a:off x="14266984" y="9080638"/>
            <a:ext cx="485022" cy="0"/>
          </a:xfrm>
          <a:prstGeom prst="line">
            <a:avLst/>
          </a:prstGeom>
          <a:ln cap="flat" w="38100">
            <a:solidFill>
              <a:srgbClr val="E063A0"/>
            </a:solidFill>
            <a:prstDash val="solid"/>
            <a:headEnd type="triangle" len="med" w="lg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1554548" y="3036031"/>
            <a:ext cx="4468598" cy="5147376"/>
            <a:chOff x="0" y="0"/>
            <a:chExt cx="1360940" cy="156766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60940" cy="1567667"/>
            </a:xfrm>
            <a:custGeom>
              <a:avLst/>
              <a:gdLst/>
              <a:ahLst/>
              <a:cxnLst/>
              <a:rect r="r" b="b" t="t" l="l"/>
              <a:pathLst>
                <a:path h="1567667" w="1360940">
                  <a:moveTo>
                    <a:pt x="131671" y="0"/>
                  </a:moveTo>
                  <a:lnTo>
                    <a:pt x="1229269" y="0"/>
                  </a:lnTo>
                  <a:cubicBezTo>
                    <a:pt x="1301989" y="0"/>
                    <a:pt x="1360940" y="58951"/>
                    <a:pt x="1360940" y="131671"/>
                  </a:cubicBezTo>
                  <a:lnTo>
                    <a:pt x="1360940" y="1435995"/>
                  </a:lnTo>
                  <a:cubicBezTo>
                    <a:pt x="1360940" y="1508715"/>
                    <a:pt x="1301989" y="1567667"/>
                    <a:pt x="1229269" y="1567667"/>
                  </a:cubicBezTo>
                  <a:lnTo>
                    <a:pt x="131671" y="1567667"/>
                  </a:lnTo>
                  <a:cubicBezTo>
                    <a:pt x="58951" y="1567667"/>
                    <a:pt x="0" y="1508715"/>
                    <a:pt x="0" y="1435995"/>
                  </a:cubicBezTo>
                  <a:lnTo>
                    <a:pt x="0" y="131671"/>
                  </a:lnTo>
                  <a:cubicBezTo>
                    <a:pt x="0" y="58951"/>
                    <a:pt x="58951" y="0"/>
                    <a:pt x="13167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ln w="38100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123825"/>
              <a:ext cx="1360940" cy="16914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4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909701" y="2914450"/>
            <a:ext cx="4468598" cy="5147376"/>
            <a:chOff x="0" y="0"/>
            <a:chExt cx="1360940" cy="156766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360940" cy="1567667"/>
            </a:xfrm>
            <a:custGeom>
              <a:avLst/>
              <a:gdLst/>
              <a:ahLst/>
              <a:cxnLst/>
              <a:rect r="r" b="b" t="t" l="l"/>
              <a:pathLst>
                <a:path h="1567667" w="1360940">
                  <a:moveTo>
                    <a:pt x="131671" y="0"/>
                  </a:moveTo>
                  <a:lnTo>
                    <a:pt x="1229269" y="0"/>
                  </a:lnTo>
                  <a:cubicBezTo>
                    <a:pt x="1301989" y="0"/>
                    <a:pt x="1360940" y="58951"/>
                    <a:pt x="1360940" y="131671"/>
                  </a:cubicBezTo>
                  <a:lnTo>
                    <a:pt x="1360940" y="1435995"/>
                  </a:lnTo>
                  <a:cubicBezTo>
                    <a:pt x="1360940" y="1508715"/>
                    <a:pt x="1301989" y="1567667"/>
                    <a:pt x="1229269" y="1567667"/>
                  </a:cubicBezTo>
                  <a:lnTo>
                    <a:pt x="131671" y="1567667"/>
                  </a:lnTo>
                  <a:cubicBezTo>
                    <a:pt x="58951" y="1567667"/>
                    <a:pt x="0" y="1508715"/>
                    <a:pt x="0" y="1435995"/>
                  </a:cubicBezTo>
                  <a:lnTo>
                    <a:pt x="0" y="131671"/>
                  </a:lnTo>
                  <a:cubicBezTo>
                    <a:pt x="0" y="58951"/>
                    <a:pt x="58951" y="0"/>
                    <a:pt x="13167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ln w="38100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123825"/>
              <a:ext cx="1360940" cy="16914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4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6948545" y="4453945"/>
            <a:ext cx="4390910" cy="2292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2"/>
              </a:lnSpc>
            </a:pPr>
            <a:r>
              <a:rPr lang="en-US" sz="3760">
                <a:solidFill>
                  <a:srgbClr val="000000"/>
                </a:solidFill>
                <a:latin typeface="Bernoru"/>
                <a:ea typeface="Bernoru"/>
                <a:cs typeface="Bernoru"/>
                <a:sym typeface="Bernoru"/>
              </a:rPr>
              <a:t>Build a comprehensive data model.</a:t>
            </a:r>
          </a:p>
          <a:p>
            <a:pPr algn="ctr">
              <a:lnSpc>
                <a:spcPts val="4512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449043" y="4042852"/>
            <a:ext cx="4574103" cy="3990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3750" spc="150">
                <a:solidFill>
                  <a:srgbClr val="000000"/>
                </a:solidFill>
                <a:latin typeface="Bernoru"/>
                <a:ea typeface="Bernoru"/>
                <a:cs typeface="Bernoru"/>
                <a:sym typeface="Bernoru"/>
              </a:rPr>
              <a:t>CLEAN AND PREPROCESS DATA FOR ANALYSIS.</a:t>
            </a:r>
          </a:p>
          <a:p>
            <a:pPr algn="ctr">
              <a:lnSpc>
                <a:spcPts val="5250"/>
              </a:lnSpc>
            </a:pPr>
          </a:p>
          <a:p>
            <a:pPr algn="ctr" marL="0" indent="0" lvl="0">
              <a:lnSpc>
                <a:spcPts val="5250"/>
              </a:lnSpc>
              <a:spcBef>
                <a:spcPct val="0"/>
              </a:spcBef>
            </a:pPr>
          </a:p>
        </p:txBody>
      </p:sp>
      <p:grpSp>
        <p:nvGrpSpPr>
          <p:cNvPr name="Group 26" id="26"/>
          <p:cNvGrpSpPr/>
          <p:nvPr/>
        </p:nvGrpSpPr>
        <p:grpSpPr>
          <a:xfrm rot="0">
            <a:off x="12275197" y="2886452"/>
            <a:ext cx="4468598" cy="5147376"/>
            <a:chOff x="0" y="0"/>
            <a:chExt cx="1360940" cy="156766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360940" cy="1567667"/>
            </a:xfrm>
            <a:custGeom>
              <a:avLst/>
              <a:gdLst/>
              <a:ahLst/>
              <a:cxnLst/>
              <a:rect r="r" b="b" t="t" l="l"/>
              <a:pathLst>
                <a:path h="1567667" w="1360940">
                  <a:moveTo>
                    <a:pt x="131671" y="0"/>
                  </a:moveTo>
                  <a:lnTo>
                    <a:pt x="1229269" y="0"/>
                  </a:lnTo>
                  <a:cubicBezTo>
                    <a:pt x="1301989" y="0"/>
                    <a:pt x="1360940" y="58951"/>
                    <a:pt x="1360940" y="131671"/>
                  </a:cubicBezTo>
                  <a:lnTo>
                    <a:pt x="1360940" y="1435995"/>
                  </a:lnTo>
                  <a:cubicBezTo>
                    <a:pt x="1360940" y="1508715"/>
                    <a:pt x="1301989" y="1567667"/>
                    <a:pt x="1229269" y="1567667"/>
                  </a:cubicBezTo>
                  <a:lnTo>
                    <a:pt x="131671" y="1567667"/>
                  </a:lnTo>
                  <a:cubicBezTo>
                    <a:pt x="58951" y="1567667"/>
                    <a:pt x="0" y="1508715"/>
                    <a:pt x="0" y="1435995"/>
                  </a:cubicBezTo>
                  <a:lnTo>
                    <a:pt x="0" y="131671"/>
                  </a:lnTo>
                  <a:cubicBezTo>
                    <a:pt x="0" y="58951"/>
                    <a:pt x="58951" y="0"/>
                    <a:pt x="13167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ln w="38100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123825"/>
              <a:ext cx="1360940" cy="16914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4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0820595" y="3609773"/>
            <a:ext cx="6022350" cy="3167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285753" indent="-428584" lvl="2">
              <a:lnSpc>
                <a:spcPts val="4168"/>
              </a:lnSpc>
              <a:buFont typeface="Arial"/>
              <a:buChar char="⚬"/>
            </a:pPr>
            <a:r>
              <a:rPr lang="en-US" sz="2977" spc="119">
                <a:solidFill>
                  <a:srgbClr val="000000"/>
                </a:solidFill>
                <a:latin typeface="Bernoru"/>
                <a:ea typeface="Bernoru"/>
                <a:cs typeface="Bernoru"/>
                <a:sym typeface="Bernoru"/>
              </a:rPr>
              <a:t>ANALYZE SATISFACTION AND PERFORMANCE ACROSS DIFFERENT DEPARTMENTS.</a:t>
            </a:r>
          </a:p>
          <a:p>
            <a:pPr algn="ctr" marL="0" indent="0" lvl="0">
              <a:lnSpc>
                <a:spcPts val="416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FF3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632296"/>
            <a:ext cx="3858338" cy="1885238"/>
            <a:chOff x="0" y="0"/>
            <a:chExt cx="1484119" cy="7251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84119" cy="725161"/>
            </a:xfrm>
            <a:custGeom>
              <a:avLst/>
              <a:gdLst/>
              <a:ahLst/>
              <a:cxnLst/>
              <a:rect r="r" b="b" t="t" l="l"/>
              <a:pathLst>
                <a:path h="725161" w="1484119">
                  <a:moveTo>
                    <a:pt x="1359659" y="725161"/>
                  </a:moveTo>
                  <a:lnTo>
                    <a:pt x="124460" y="725161"/>
                  </a:lnTo>
                  <a:cubicBezTo>
                    <a:pt x="55880" y="725161"/>
                    <a:pt x="0" y="669281"/>
                    <a:pt x="0" y="6007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59659" y="0"/>
                  </a:lnTo>
                  <a:cubicBezTo>
                    <a:pt x="1428239" y="0"/>
                    <a:pt x="1484119" y="55880"/>
                    <a:pt x="1484119" y="124460"/>
                  </a:cubicBezTo>
                  <a:lnTo>
                    <a:pt x="1484119" y="600701"/>
                  </a:lnTo>
                  <a:cubicBezTo>
                    <a:pt x="1484119" y="669281"/>
                    <a:pt x="1428239" y="725161"/>
                    <a:pt x="1359659" y="725161"/>
                  </a:cubicBezTo>
                  <a:close/>
                </a:path>
              </a:pathLst>
            </a:custGeom>
            <a:solidFill>
              <a:srgbClr val="E9BB51"/>
            </a:solidFill>
          </p:spPr>
        </p:sp>
      </p:grpSp>
      <p:sp>
        <p:nvSpPr>
          <p:cNvPr name="AutoShape 4" id="4"/>
          <p:cNvSpPr/>
          <p:nvPr/>
        </p:nvSpPr>
        <p:spPr>
          <a:xfrm>
            <a:off x="5186152" y="5574915"/>
            <a:ext cx="1101729" cy="0"/>
          </a:xfrm>
          <a:prstGeom prst="line">
            <a:avLst/>
          </a:prstGeom>
          <a:ln cap="flat" w="1333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5" id="5"/>
          <p:cNvGrpSpPr/>
          <p:nvPr/>
        </p:nvGrpSpPr>
        <p:grpSpPr>
          <a:xfrm rot="0">
            <a:off x="6655123" y="4632296"/>
            <a:ext cx="3858338" cy="1885238"/>
            <a:chOff x="0" y="0"/>
            <a:chExt cx="1484119" cy="7251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84119" cy="725161"/>
            </a:xfrm>
            <a:custGeom>
              <a:avLst/>
              <a:gdLst/>
              <a:ahLst/>
              <a:cxnLst/>
              <a:rect r="r" b="b" t="t" l="l"/>
              <a:pathLst>
                <a:path h="725161" w="1484119">
                  <a:moveTo>
                    <a:pt x="1359659" y="725161"/>
                  </a:moveTo>
                  <a:lnTo>
                    <a:pt x="124460" y="725161"/>
                  </a:lnTo>
                  <a:cubicBezTo>
                    <a:pt x="55880" y="725161"/>
                    <a:pt x="0" y="669281"/>
                    <a:pt x="0" y="6007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59659" y="0"/>
                  </a:lnTo>
                  <a:cubicBezTo>
                    <a:pt x="1428239" y="0"/>
                    <a:pt x="1484119" y="55880"/>
                    <a:pt x="1484119" y="124460"/>
                  </a:cubicBezTo>
                  <a:lnTo>
                    <a:pt x="1484119" y="600701"/>
                  </a:lnTo>
                  <a:cubicBezTo>
                    <a:pt x="1484119" y="669281"/>
                    <a:pt x="1428239" y="725161"/>
                    <a:pt x="1359659" y="725161"/>
                  </a:cubicBezTo>
                  <a:close/>
                </a:path>
              </a:pathLst>
            </a:custGeom>
            <a:solidFill>
              <a:srgbClr val="E9BB51"/>
            </a:solidFill>
          </p:spPr>
        </p:sp>
      </p:grpSp>
      <p:sp>
        <p:nvSpPr>
          <p:cNvPr name="AutoShape 7" id="7"/>
          <p:cNvSpPr/>
          <p:nvPr/>
        </p:nvSpPr>
        <p:spPr>
          <a:xfrm>
            <a:off x="10812576" y="5574915"/>
            <a:ext cx="1101729" cy="0"/>
          </a:xfrm>
          <a:prstGeom prst="line">
            <a:avLst/>
          </a:prstGeom>
          <a:ln cap="flat" w="1333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8" id="8"/>
          <p:cNvGrpSpPr/>
          <p:nvPr/>
        </p:nvGrpSpPr>
        <p:grpSpPr>
          <a:xfrm rot="0">
            <a:off x="12281546" y="4632296"/>
            <a:ext cx="3858338" cy="1885238"/>
            <a:chOff x="0" y="0"/>
            <a:chExt cx="1484119" cy="72516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84119" cy="725161"/>
            </a:xfrm>
            <a:custGeom>
              <a:avLst/>
              <a:gdLst/>
              <a:ahLst/>
              <a:cxnLst/>
              <a:rect r="r" b="b" t="t" l="l"/>
              <a:pathLst>
                <a:path h="725161" w="1484119">
                  <a:moveTo>
                    <a:pt x="1359659" y="725161"/>
                  </a:moveTo>
                  <a:lnTo>
                    <a:pt x="124460" y="725161"/>
                  </a:lnTo>
                  <a:cubicBezTo>
                    <a:pt x="55880" y="725161"/>
                    <a:pt x="0" y="669281"/>
                    <a:pt x="0" y="6007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59659" y="0"/>
                  </a:lnTo>
                  <a:cubicBezTo>
                    <a:pt x="1428239" y="0"/>
                    <a:pt x="1484119" y="55880"/>
                    <a:pt x="1484119" y="124460"/>
                  </a:cubicBezTo>
                  <a:lnTo>
                    <a:pt x="1484119" y="600701"/>
                  </a:lnTo>
                  <a:cubicBezTo>
                    <a:pt x="1484119" y="669281"/>
                    <a:pt x="1428239" y="725161"/>
                    <a:pt x="1359659" y="725161"/>
                  </a:cubicBezTo>
                  <a:close/>
                </a:path>
              </a:pathLst>
            </a:custGeom>
            <a:solidFill>
              <a:srgbClr val="E9BB51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499767" y="2084249"/>
            <a:ext cx="14351012" cy="869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00"/>
              </a:lnSpc>
              <a:spcBef>
                <a:spcPct val="0"/>
              </a:spcBef>
            </a:pPr>
            <a:r>
              <a:rPr lang="en-US" b="true" sz="6500">
                <a:solidFill>
                  <a:srgbClr val="000000"/>
                </a:solidFill>
                <a:latin typeface="Bernoru"/>
                <a:ea typeface="Bernoru"/>
                <a:cs typeface="Bernoru"/>
                <a:sym typeface="Bernoru"/>
              </a:rPr>
              <a:t>TOOLS AND TECHNOLOGIES USED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506211"/>
            <a:ext cx="3858338" cy="518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7"/>
              </a:lnSpc>
            </a:pPr>
            <a:r>
              <a:rPr lang="en-US" sz="2628" b="tru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Step 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746103" y="6506211"/>
            <a:ext cx="3858338" cy="518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7"/>
              </a:lnSpc>
            </a:pPr>
            <a:r>
              <a:rPr lang="en-US" sz="2628" b="tru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Step 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281546" y="6506211"/>
            <a:ext cx="3858338" cy="518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7"/>
              </a:lnSpc>
            </a:pPr>
            <a:r>
              <a:rPr lang="en-US" sz="2628" b="tru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Step 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64233" y="5179627"/>
            <a:ext cx="3387271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9"/>
              </a:lnSpc>
            </a:pPr>
            <a:r>
              <a:rPr lang="en-US" b="true" sz="2499" spc="-102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Programming: Python (Pandas, Matplotlib, Seaborn)</a:t>
            </a:r>
          </a:p>
        </p:txBody>
      </p:sp>
      <p:sp>
        <p:nvSpPr>
          <p:cNvPr name="AutoShape 15" id="15"/>
          <p:cNvSpPr/>
          <p:nvPr/>
        </p:nvSpPr>
        <p:spPr>
          <a:xfrm rot="0">
            <a:off x="0" y="9691677"/>
            <a:ext cx="18288000" cy="595323"/>
          </a:xfrm>
          <a:prstGeom prst="rect">
            <a:avLst/>
          </a:prstGeom>
          <a:solidFill>
            <a:srgbClr val="765DC7"/>
          </a:solidFill>
        </p:spPr>
      </p:sp>
      <p:sp>
        <p:nvSpPr>
          <p:cNvPr name="AutoShape 16" id="16"/>
          <p:cNvSpPr/>
          <p:nvPr/>
        </p:nvSpPr>
        <p:spPr>
          <a:xfrm rot="0">
            <a:off x="0" y="0"/>
            <a:ext cx="18288000" cy="595323"/>
          </a:xfrm>
          <a:prstGeom prst="rect">
            <a:avLst/>
          </a:prstGeom>
          <a:solidFill>
            <a:srgbClr val="765DC7"/>
          </a:solidFill>
        </p:spPr>
      </p:sp>
      <p:sp>
        <p:nvSpPr>
          <p:cNvPr name="TextBox 17" id="17"/>
          <p:cNvSpPr txBox="true"/>
          <p:nvPr/>
        </p:nvSpPr>
        <p:spPr>
          <a:xfrm rot="0">
            <a:off x="6890656" y="5179627"/>
            <a:ext cx="3387271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9"/>
              </a:lnSpc>
            </a:pPr>
            <a:r>
              <a:rPr lang="en-US" b="true" sz="2499" spc="-102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Data Analysis: </a:t>
            </a:r>
          </a:p>
          <a:p>
            <a:pPr algn="ctr">
              <a:lnSpc>
                <a:spcPts val="2249"/>
              </a:lnSpc>
            </a:pPr>
            <a:r>
              <a:rPr lang="en-US" b="true" sz="2499" spc="-102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Python, google Colab</a:t>
            </a:r>
          </a:p>
          <a:p>
            <a:pPr algn="ctr">
              <a:lnSpc>
                <a:spcPts val="2249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2517080" y="5455852"/>
            <a:ext cx="3387271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9"/>
              </a:lnSpc>
            </a:pPr>
            <a:r>
              <a:rPr lang="en-US" b="true" sz="2499" spc="-102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Visualization: Tableau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6746103" y="7415781"/>
            <a:ext cx="3858338" cy="1885238"/>
            <a:chOff x="0" y="0"/>
            <a:chExt cx="1484119" cy="72516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84119" cy="725161"/>
            </a:xfrm>
            <a:custGeom>
              <a:avLst/>
              <a:gdLst/>
              <a:ahLst/>
              <a:cxnLst/>
              <a:rect r="r" b="b" t="t" l="l"/>
              <a:pathLst>
                <a:path h="725161" w="1484119">
                  <a:moveTo>
                    <a:pt x="1359659" y="725161"/>
                  </a:moveTo>
                  <a:lnTo>
                    <a:pt x="124460" y="725161"/>
                  </a:lnTo>
                  <a:cubicBezTo>
                    <a:pt x="55880" y="725161"/>
                    <a:pt x="0" y="669281"/>
                    <a:pt x="0" y="6007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59659" y="0"/>
                  </a:lnTo>
                  <a:cubicBezTo>
                    <a:pt x="1428239" y="0"/>
                    <a:pt x="1484119" y="55880"/>
                    <a:pt x="1484119" y="124460"/>
                  </a:cubicBezTo>
                  <a:lnTo>
                    <a:pt x="1484119" y="600701"/>
                  </a:lnTo>
                  <a:cubicBezTo>
                    <a:pt x="1484119" y="669281"/>
                    <a:pt x="1428239" y="725161"/>
                    <a:pt x="1359659" y="725161"/>
                  </a:cubicBezTo>
                  <a:close/>
                </a:path>
              </a:pathLst>
            </a:custGeom>
            <a:solidFill>
              <a:srgbClr val="E9BB51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6863870" y="8141167"/>
            <a:ext cx="3622805" cy="65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b="true" sz="2799" spc="-114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Preparing Final Report and Presentation</a:t>
            </a:r>
          </a:p>
        </p:txBody>
      </p:sp>
      <p:sp>
        <p:nvSpPr>
          <p:cNvPr name="AutoShape 22" id="22"/>
          <p:cNvSpPr/>
          <p:nvPr/>
        </p:nvSpPr>
        <p:spPr>
          <a:xfrm flipH="true">
            <a:off x="12094328" y="7259005"/>
            <a:ext cx="1507953" cy="1099395"/>
          </a:xfrm>
          <a:prstGeom prst="line">
            <a:avLst/>
          </a:prstGeom>
          <a:ln cap="flat" w="1333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3" id="23"/>
          <p:cNvSpPr txBox="true"/>
          <p:nvPr/>
        </p:nvSpPr>
        <p:spPr>
          <a:xfrm rot="0">
            <a:off x="9406701" y="8111263"/>
            <a:ext cx="3858338" cy="518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7"/>
              </a:lnSpc>
            </a:pPr>
            <a:r>
              <a:rPr lang="en-US" sz="2628" b="tru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Step 4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7133" y="3479156"/>
            <a:ext cx="2632720" cy="2527412"/>
          </a:xfrm>
          <a:custGeom>
            <a:avLst/>
            <a:gdLst/>
            <a:ahLst/>
            <a:cxnLst/>
            <a:rect r="r" b="b" t="t" l="l"/>
            <a:pathLst>
              <a:path h="2527412" w="2632720">
                <a:moveTo>
                  <a:pt x="0" y="0"/>
                </a:moveTo>
                <a:lnTo>
                  <a:pt x="2632721" y="0"/>
                </a:lnTo>
                <a:lnTo>
                  <a:pt x="2632721" y="2527412"/>
                </a:lnTo>
                <a:lnTo>
                  <a:pt x="0" y="25274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42317" y="3479156"/>
            <a:ext cx="1930311" cy="2527412"/>
          </a:xfrm>
          <a:custGeom>
            <a:avLst/>
            <a:gdLst/>
            <a:ahLst/>
            <a:cxnLst/>
            <a:rect r="r" b="b" t="t" l="l"/>
            <a:pathLst>
              <a:path h="2527412" w="1930311">
                <a:moveTo>
                  <a:pt x="0" y="0"/>
                </a:moveTo>
                <a:lnTo>
                  <a:pt x="1930311" y="0"/>
                </a:lnTo>
                <a:lnTo>
                  <a:pt x="1930311" y="2527412"/>
                </a:lnTo>
                <a:lnTo>
                  <a:pt x="0" y="25274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21924" y="3479156"/>
            <a:ext cx="2685165" cy="2527412"/>
          </a:xfrm>
          <a:custGeom>
            <a:avLst/>
            <a:gdLst/>
            <a:ahLst/>
            <a:cxnLst/>
            <a:rect r="r" b="b" t="t" l="l"/>
            <a:pathLst>
              <a:path h="2527412" w="2685165">
                <a:moveTo>
                  <a:pt x="0" y="0"/>
                </a:moveTo>
                <a:lnTo>
                  <a:pt x="2685165" y="0"/>
                </a:lnTo>
                <a:lnTo>
                  <a:pt x="2685165" y="2527412"/>
                </a:lnTo>
                <a:lnTo>
                  <a:pt x="0" y="25274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0">
            <a:off x="0" y="0"/>
            <a:ext cx="18288000" cy="2789116"/>
          </a:xfrm>
          <a:prstGeom prst="rect">
            <a:avLst/>
          </a:prstGeom>
          <a:solidFill>
            <a:srgbClr val="A6A6A6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1028700" y="815126"/>
            <a:ext cx="16230600" cy="1339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999"/>
              </a:lnSpc>
              <a:spcBef>
                <a:spcPct val="0"/>
              </a:spcBef>
            </a:pPr>
            <a:r>
              <a:rPr lang="en-US" b="true" sz="9999">
                <a:solidFill>
                  <a:srgbClr val="000000"/>
                </a:solidFill>
                <a:latin typeface="Bernoru"/>
                <a:ea typeface="Bernoru"/>
                <a:cs typeface="Bernoru"/>
                <a:sym typeface="Bernoru"/>
              </a:rPr>
              <a:t>PROJECT PHASES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8754" y="6270447"/>
            <a:ext cx="524947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b="true" sz="450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Phase 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8754" y="7575372"/>
            <a:ext cx="5249478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</a:pPr>
            <a:r>
              <a:rPr lang="en-US" b="true" sz="28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Data Cleaning and Preparation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19261" y="6270447"/>
            <a:ext cx="524947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b="true" sz="450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Phase 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19261" y="7391400"/>
            <a:ext cx="5249478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b="true" sz="29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Data Analysis and Answering Defined Questions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639768" y="6270447"/>
            <a:ext cx="524947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b="true" sz="450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Phase 3: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154139" y="7391400"/>
            <a:ext cx="5735106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999" b="tru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Building a Dashboard</a:t>
            </a:r>
          </a:p>
          <a:p>
            <a:pPr algn="ctr">
              <a:lnSpc>
                <a:spcPts val="3599"/>
              </a:lnSpc>
            </a:pPr>
            <a:r>
              <a:rPr lang="en-US" b="true" sz="299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in Tableau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691677"/>
            <a:ext cx="18288000" cy="595323"/>
          </a:xfrm>
          <a:prstGeom prst="rect">
            <a:avLst/>
          </a:prstGeom>
          <a:solidFill>
            <a:srgbClr val="E063A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783679" y="6388901"/>
            <a:ext cx="7618110" cy="1924826"/>
            <a:chOff x="0" y="0"/>
            <a:chExt cx="2006416" cy="5069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06416" cy="506950"/>
            </a:xfrm>
            <a:custGeom>
              <a:avLst/>
              <a:gdLst/>
              <a:ahLst/>
              <a:cxnLst/>
              <a:rect r="r" b="b" t="t" l="l"/>
              <a:pathLst>
                <a:path h="506950" w="2006416">
                  <a:moveTo>
                    <a:pt x="0" y="0"/>
                  </a:moveTo>
                  <a:lnTo>
                    <a:pt x="2006416" y="0"/>
                  </a:lnTo>
                  <a:lnTo>
                    <a:pt x="2006416" y="506950"/>
                  </a:lnTo>
                  <a:lnTo>
                    <a:pt x="0" y="506950"/>
                  </a:lnTo>
                  <a:close/>
                </a:path>
              </a:pathLst>
            </a:custGeom>
            <a:solidFill>
              <a:srgbClr val="E9BB5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23825"/>
              <a:ext cx="2006416" cy="630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4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85026" y="6551286"/>
            <a:ext cx="8157537" cy="1534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3"/>
              </a:lnSpc>
              <a:spcBef>
                <a:spcPct val="0"/>
              </a:spcBef>
            </a:pPr>
            <a:r>
              <a:rPr lang="en-US" b="true" sz="2945" spc="117">
                <a:solidFill>
                  <a:srgbClr val="000000"/>
                </a:solidFill>
                <a:latin typeface="Bernoru"/>
                <a:ea typeface="Bernoru"/>
                <a:cs typeface="Bernoru"/>
                <a:sym typeface="Bernoru"/>
              </a:rPr>
              <a:t>WHAT ARE THE PERFORMANCE PATTERNS AMONG DIFFERENT DEPARTMENTS?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3679" y="869600"/>
            <a:ext cx="16710843" cy="1339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99"/>
              </a:lnSpc>
              <a:spcBef>
                <a:spcPct val="0"/>
              </a:spcBef>
            </a:pPr>
            <a:r>
              <a:rPr lang="en-US" b="true" sz="9999">
                <a:solidFill>
                  <a:srgbClr val="765DC7"/>
                </a:solidFill>
                <a:latin typeface="Bernoru"/>
                <a:ea typeface="Bernoru"/>
                <a:cs typeface="Bernoru"/>
                <a:sym typeface="Bernoru"/>
              </a:rPr>
              <a:t>ANALYTICAL QUESTIONS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232232" y="6389669"/>
            <a:ext cx="7618110" cy="1924826"/>
            <a:chOff x="0" y="0"/>
            <a:chExt cx="2006416" cy="5069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06416" cy="506950"/>
            </a:xfrm>
            <a:custGeom>
              <a:avLst/>
              <a:gdLst/>
              <a:ahLst/>
              <a:cxnLst/>
              <a:rect r="r" b="b" t="t" l="l"/>
              <a:pathLst>
                <a:path h="506950" w="2006416">
                  <a:moveTo>
                    <a:pt x="0" y="0"/>
                  </a:moveTo>
                  <a:lnTo>
                    <a:pt x="2006416" y="0"/>
                  </a:lnTo>
                  <a:lnTo>
                    <a:pt x="2006416" y="506950"/>
                  </a:lnTo>
                  <a:lnTo>
                    <a:pt x="0" y="506950"/>
                  </a:lnTo>
                  <a:close/>
                </a:path>
              </a:pathLst>
            </a:custGeom>
            <a:solidFill>
              <a:srgbClr val="E9BB5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23825"/>
              <a:ext cx="2006416" cy="630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4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144000" y="6604007"/>
            <a:ext cx="7894367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 spc="159">
                <a:solidFill>
                  <a:srgbClr val="000000"/>
                </a:solidFill>
                <a:latin typeface="Bernoru"/>
                <a:ea typeface="Bernoru"/>
                <a:cs typeface="Bernoru"/>
                <a:sym typeface="Bernoru"/>
              </a:rPr>
              <a:t>HOW DOES SATISFACTION VARY BY DEPARTMENT?</a:t>
            </a:r>
          </a:p>
        </p:txBody>
      </p:sp>
      <p:sp>
        <p:nvSpPr>
          <p:cNvPr name="AutoShape 12" id="12"/>
          <p:cNvSpPr/>
          <p:nvPr/>
        </p:nvSpPr>
        <p:spPr>
          <a:xfrm rot="0">
            <a:off x="0" y="0"/>
            <a:ext cx="18288000" cy="595323"/>
          </a:xfrm>
          <a:prstGeom prst="rect">
            <a:avLst/>
          </a:prstGeom>
          <a:solidFill>
            <a:srgbClr val="E063A0"/>
          </a:solidFill>
        </p:spPr>
      </p:sp>
      <p:sp>
        <p:nvSpPr>
          <p:cNvPr name="Freeform 13" id="13"/>
          <p:cNvSpPr/>
          <p:nvPr/>
        </p:nvSpPr>
        <p:spPr>
          <a:xfrm flipH="false" flipV="false" rot="0">
            <a:off x="1958364" y="2812958"/>
            <a:ext cx="5456737" cy="3253580"/>
          </a:xfrm>
          <a:custGeom>
            <a:avLst/>
            <a:gdLst/>
            <a:ahLst/>
            <a:cxnLst/>
            <a:rect r="r" b="b" t="t" l="l"/>
            <a:pathLst>
              <a:path h="3253580" w="5456737">
                <a:moveTo>
                  <a:pt x="0" y="0"/>
                </a:moveTo>
                <a:lnTo>
                  <a:pt x="5456738" y="0"/>
                </a:lnTo>
                <a:lnTo>
                  <a:pt x="5456738" y="3253580"/>
                </a:lnTo>
                <a:lnTo>
                  <a:pt x="0" y="32535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899483" y="2560973"/>
            <a:ext cx="5403567" cy="3505564"/>
          </a:xfrm>
          <a:custGeom>
            <a:avLst/>
            <a:gdLst/>
            <a:ahLst/>
            <a:cxnLst/>
            <a:rect r="r" b="b" t="t" l="l"/>
            <a:pathLst>
              <a:path h="3505564" w="5403567">
                <a:moveTo>
                  <a:pt x="0" y="0"/>
                </a:moveTo>
                <a:lnTo>
                  <a:pt x="5403568" y="0"/>
                </a:lnTo>
                <a:lnTo>
                  <a:pt x="5403568" y="3505565"/>
                </a:lnTo>
                <a:lnTo>
                  <a:pt x="0" y="35055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43010" y="3387817"/>
            <a:ext cx="4532860" cy="3688615"/>
          </a:xfrm>
          <a:custGeom>
            <a:avLst/>
            <a:gdLst/>
            <a:ahLst/>
            <a:cxnLst/>
            <a:rect r="r" b="b" t="t" l="l"/>
            <a:pathLst>
              <a:path h="3688615" w="4532860">
                <a:moveTo>
                  <a:pt x="0" y="0"/>
                </a:moveTo>
                <a:lnTo>
                  <a:pt x="4532861" y="0"/>
                </a:lnTo>
                <a:lnTo>
                  <a:pt x="4532861" y="3688615"/>
                </a:lnTo>
                <a:lnTo>
                  <a:pt x="0" y="36886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17390" y="3045557"/>
            <a:ext cx="3979182" cy="3815040"/>
          </a:xfrm>
          <a:custGeom>
            <a:avLst/>
            <a:gdLst/>
            <a:ahLst/>
            <a:cxnLst/>
            <a:rect r="r" b="b" t="t" l="l"/>
            <a:pathLst>
              <a:path h="3815040" w="3979182">
                <a:moveTo>
                  <a:pt x="0" y="0"/>
                </a:moveTo>
                <a:lnTo>
                  <a:pt x="3979182" y="0"/>
                </a:lnTo>
                <a:lnTo>
                  <a:pt x="3979182" y="3815040"/>
                </a:lnTo>
                <a:lnTo>
                  <a:pt x="0" y="38150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0" y="0"/>
            <a:ext cx="18288000" cy="2789116"/>
          </a:xfrm>
          <a:prstGeom prst="rect">
            <a:avLst/>
          </a:prstGeom>
          <a:solidFill>
            <a:srgbClr val="E9BB51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1918834" y="815121"/>
            <a:ext cx="14450331" cy="1339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999"/>
              </a:lnSpc>
              <a:spcBef>
                <a:spcPct val="0"/>
              </a:spcBef>
            </a:pPr>
            <a:r>
              <a:rPr lang="en-US" b="true" sz="9999">
                <a:solidFill>
                  <a:srgbClr val="000000"/>
                </a:solidFill>
                <a:latin typeface="Bernoru"/>
                <a:ea typeface="Bernoru"/>
                <a:cs typeface="Bernoru"/>
                <a:sym typeface="Bernoru"/>
              </a:rPr>
              <a:t>RESULTS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18834" y="7413048"/>
            <a:ext cx="4782440" cy="2047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b="true" sz="3500" spc="140">
                <a:solidFill>
                  <a:srgbClr val="765DC7"/>
                </a:solidFill>
                <a:latin typeface="Bernoru"/>
                <a:ea typeface="Bernoru"/>
                <a:cs typeface="Bernoru"/>
                <a:sym typeface="Bernoru"/>
              </a:rPr>
              <a:t>RESULTS OF EMPLOYEE SATISFACTION ANALYSIS BY DEPARTMENT.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59581" y="7955973"/>
            <a:ext cx="10299719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0"/>
              </a:lnSpc>
            </a:pPr>
            <a:r>
              <a:rPr lang="en-US" b="true" sz="4500" spc="179">
                <a:solidFill>
                  <a:srgbClr val="765DC7"/>
                </a:solidFill>
                <a:latin typeface="Bernoru"/>
                <a:ea typeface="Bernoru"/>
                <a:cs typeface="Bernoru"/>
                <a:sym typeface="Bernoru"/>
              </a:rPr>
              <a:t>VISUAL REPRESENTATION OF THE RESULTS USING CHARTS </a:t>
            </a:r>
          </a:p>
          <a:p>
            <a:pPr algn="ctr" marL="0" indent="0" lvl="0">
              <a:lnSpc>
                <a:spcPts val="405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3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6561" y="2081647"/>
            <a:ext cx="1840350" cy="1861289"/>
          </a:xfrm>
          <a:custGeom>
            <a:avLst/>
            <a:gdLst/>
            <a:ahLst/>
            <a:cxnLst/>
            <a:rect r="r" b="b" t="t" l="l"/>
            <a:pathLst>
              <a:path h="1861289" w="1840350">
                <a:moveTo>
                  <a:pt x="0" y="0"/>
                </a:moveTo>
                <a:lnTo>
                  <a:pt x="1840350" y="0"/>
                </a:lnTo>
                <a:lnTo>
                  <a:pt x="1840350" y="1861289"/>
                </a:lnTo>
                <a:lnTo>
                  <a:pt x="0" y="18612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0" y="0"/>
            <a:ext cx="18288000" cy="1865050"/>
          </a:xfrm>
          <a:prstGeom prst="rect">
            <a:avLst/>
          </a:prstGeom>
          <a:solidFill>
            <a:srgbClr val="765DC7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2137310" y="4159534"/>
            <a:ext cx="5569397" cy="5843059"/>
          </a:xfrm>
          <a:custGeom>
            <a:avLst/>
            <a:gdLst/>
            <a:ahLst/>
            <a:cxnLst/>
            <a:rect r="r" b="b" t="t" l="l"/>
            <a:pathLst>
              <a:path h="5843059" w="5569397">
                <a:moveTo>
                  <a:pt x="0" y="0"/>
                </a:moveTo>
                <a:lnTo>
                  <a:pt x="5569396" y="0"/>
                </a:lnTo>
                <a:lnTo>
                  <a:pt x="5569396" y="5843059"/>
                </a:lnTo>
                <a:lnTo>
                  <a:pt x="0" y="58430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6121125" y="4159534"/>
            <a:ext cx="5507083" cy="5843059"/>
          </a:xfrm>
          <a:custGeom>
            <a:avLst/>
            <a:gdLst/>
            <a:ahLst/>
            <a:cxnLst/>
            <a:rect r="r" b="b" t="t" l="l"/>
            <a:pathLst>
              <a:path h="5843059" w="5507083">
                <a:moveTo>
                  <a:pt x="0" y="0"/>
                </a:moveTo>
                <a:lnTo>
                  <a:pt x="5507083" y="0"/>
                </a:lnTo>
                <a:lnTo>
                  <a:pt x="5507083" y="5843059"/>
                </a:lnTo>
                <a:lnTo>
                  <a:pt x="0" y="58430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1117" y="4159534"/>
            <a:ext cx="5550906" cy="5843059"/>
          </a:xfrm>
          <a:custGeom>
            <a:avLst/>
            <a:gdLst/>
            <a:ahLst/>
            <a:cxnLst/>
            <a:rect r="r" b="b" t="t" l="l"/>
            <a:pathLst>
              <a:path h="5843059" w="5550906">
                <a:moveTo>
                  <a:pt x="0" y="0"/>
                </a:moveTo>
                <a:lnTo>
                  <a:pt x="5550906" y="0"/>
                </a:lnTo>
                <a:lnTo>
                  <a:pt x="5550906" y="5843059"/>
                </a:lnTo>
                <a:lnTo>
                  <a:pt x="0" y="58430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1028700" y="353088"/>
            <a:ext cx="10802364" cy="1339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99"/>
              </a:lnSpc>
              <a:spcBef>
                <a:spcPct val="0"/>
              </a:spcBef>
            </a:pPr>
            <a:r>
              <a:rPr lang="en-US" b="true" sz="9999">
                <a:solidFill>
                  <a:srgbClr val="000000"/>
                </a:solidFill>
                <a:latin typeface="Bernoru"/>
                <a:ea typeface="Bernoru"/>
                <a:cs typeface="Bernoru"/>
                <a:sym typeface="Bernoru"/>
              </a:rPr>
              <a:t>RESULTS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23201" y="2450317"/>
            <a:ext cx="8783440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50"/>
              </a:lnSpc>
            </a:pPr>
            <a:r>
              <a:rPr lang="en-US" b="true" sz="450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CHARTS FROM TABLEAU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DAGT5Wjg2l4</dc:identifier>
  <dcterms:modified xsi:type="dcterms:W3CDTF">2011-08-01T06:04:30Z</dcterms:modified>
  <cp:revision>1</cp:revision>
  <dc:title>mahmoud Elanany</dc:title>
</cp:coreProperties>
</file>